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94" autoAdjust="0"/>
  </p:normalViewPr>
  <p:slideViewPr>
    <p:cSldViewPr snapToGrid="0" snapToObjects="1">
      <p:cViewPr varScale="1">
        <p:scale>
          <a:sx n="90" d="100"/>
          <a:sy n="90" d="100"/>
        </p:scale>
        <p:origin x="-2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697B2-0095-C24C-BC7A-EADDD6173E6D}" type="datetimeFigureOut">
              <a:rPr lang="en-US" smtClean="0"/>
              <a:t>5/5/12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9C05B-AC51-E542-869D-1DBE2B66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Electrons" TargetMode="External"/><Relationship Id="rId12" Type="http://schemas.openxmlformats.org/officeDocument/2006/relationships/hyperlink" Target="http://en.wikipedia.org/w/index.php?title=NGC_896&amp;action=edit&amp;redlink=1" TargetMode="External"/><Relationship Id="rId13" Type="http://schemas.openxmlformats.org/officeDocument/2006/relationships/hyperlink" Target="http://en.wikipedia.org/wiki/Red" TargetMode="External"/><Relationship Id="rId14" Type="http://schemas.openxmlformats.org/officeDocument/2006/relationships/hyperlink" Target="http://en.wikipedia.org/wiki/Open_cluster" TargetMode="External"/><Relationship Id="rId15" Type="http://schemas.openxmlformats.org/officeDocument/2006/relationships/hyperlink" Target="http://en.wikipedia.org/w/index.php?title=Melotte_15&amp;action=edit&amp;redlink=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en.wikipedia.org/wiki/Light_years" TargetMode="External"/><Relationship Id="rId4" Type="http://schemas.openxmlformats.org/officeDocument/2006/relationships/hyperlink" Target="http://en.wikipedia.org/wiki/Earth" TargetMode="External"/><Relationship Id="rId5" Type="http://schemas.openxmlformats.org/officeDocument/2006/relationships/hyperlink" Target="http://en.wikipedia.org/wiki/Perseus_Arm" TargetMode="External"/><Relationship Id="rId6" Type="http://schemas.openxmlformats.org/officeDocument/2006/relationships/hyperlink" Target="http://en.wikipedia.org/wiki/Milky_Way" TargetMode="External"/><Relationship Id="rId7" Type="http://schemas.openxmlformats.org/officeDocument/2006/relationships/hyperlink" Target="http://en.wikipedia.org/wiki/Cassiopeia_(constellation)" TargetMode="External"/><Relationship Id="rId8" Type="http://schemas.openxmlformats.org/officeDocument/2006/relationships/hyperlink" Target="http://en.wikipedia.org/wiki/Emission_nebula" TargetMode="External"/><Relationship Id="rId9" Type="http://schemas.openxmlformats.org/officeDocument/2006/relationships/hyperlink" Target="http://en.wikipedia.org/wiki/Plasma_(physics)" TargetMode="External"/><Relationship Id="rId10" Type="http://schemas.openxmlformats.org/officeDocument/2006/relationships/hyperlink" Target="http://en.wikipedia.org/wiki/Hydrogen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frared" TargetMode="External"/><Relationship Id="rId4" Type="http://schemas.openxmlformats.org/officeDocument/2006/relationships/hyperlink" Target="http://en.wikipedia.org/wiki/Mosaic" TargetMode="External"/><Relationship Id="rId5" Type="http://schemas.openxmlformats.org/officeDocument/2006/relationships/hyperlink" Target="http://en.wikipedia.org/wiki/NASA" TargetMode="External"/><Relationship Id="rId6" Type="http://schemas.openxmlformats.org/officeDocument/2006/relationships/hyperlink" Target="http://en.wikipedia.org/wiki/Wide-field_Infrared_Survey_Explorer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n_cluster" TargetMode="External"/><Relationship Id="rId4" Type="http://schemas.openxmlformats.org/officeDocument/2006/relationships/hyperlink" Target="http://en.wikipedia.org/w/index.php?title=Melotte_15&amp;action=edit&amp;redlink=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Perseus_(constellation)" TargetMode="External"/><Relationship Id="rId12" Type="http://schemas.openxmlformats.org/officeDocument/2006/relationships/hyperlink" Target="http://en.wikipedia.org/wiki/Orion%E2%80%93Cygnus_Arm" TargetMode="External"/><Relationship Id="rId13" Type="http://schemas.openxmlformats.org/officeDocument/2006/relationships/hyperlink" Target="http://en.wikipedia.org/wiki/Solar_system" TargetMode="External"/><Relationship Id="rId14" Type="http://schemas.openxmlformats.org/officeDocument/2006/relationships/hyperlink" Target="http://en.wikipedia.org/wiki/Eart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en.wikipedia.org/wiki/Spiral_arm" TargetMode="External"/><Relationship Id="rId4" Type="http://schemas.openxmlformats.org/officeDocument/2006/relationships/hyperlink" Target="http://en.wikipedia.org/wiki/Milky_Way" TargetMode="External"/><Relationship Id="rId5" Type="http://schemas.openxmlformats.org/officeDocument/2006/relationships/hyperlink" Target="http://en.wikipedia.org/wiki/Scutum%E2%80%93Centaurus_Arm" TargetMode="External"/><Relationship Id="rId6" Type="http://schemas.openxmlformats.org/officeDocument/2006/relationships/hyperlink" Target="http://en.wikipedia.org/wiki/Perseus_Arm%23cite_note-Churchwell2009-0" TargetMode="External"/><Relationship Id="rId7" Type="http://schemas.openxmlformats.org/officeDocument/2006/relationships/hyperlink" Target="http://en.wikipedia.org/wiki/Barred_spiral_galaxy" TargetMode="External"/><Relationship Id="rId8" Type="http://schemas.openxmlformats.org/officeDocument/2006/relationships/hyperlink" Target="http://en.wikipedia.org/wiki/Parsecs" TargetMode="External"/><Relationship Id="rId9" Type="http://schemas.openxmlformats.org/officeDocument/2006/relationships/hyperlink" Target="http://en.wikipedia.org/wiki/Cygnus_Arm" TargetMode="External"/><Relationship Id="rId10" Type="http://schemas.openxmlformats.org/officeDocument/2006/relationships/hyperlink" Target="http://en.wikipedia.org/wiki/Carina%E2%80%93Sagittarius_Ar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C05B-AC51-E542-869D-1DBE2B667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6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Heart_Nebula</a:t>
            </a:r>
            <a:r>
              <a:rPr lang="en-US" dirty="0" smtClean="0"/>
              <a:t> The </a:t>
            </a:r>
            <a:r>
              <a:rPr lang="en-US" b="1" dirty="0" smtClean="0"/>
              <a:t>Heart Nebula</a:t>
            </a:r>
            <a:r>
              <a:rPr lang="en-US" dirty="0" smtClean="0"/>
              <a:t>, </a:t>
            </a:r>
            <a:r>
              <a:rPr lang="en-US" b="1" dirty="0" smtClean="0"/>
              <a:t>IC 1805</a:t>
            </a:r>
            <a:r>
              <a:rPr lang="en-US" dirty="0" smtClean="0"/>
              <a:t>, </a:t>
            </a:r>
            <a:r>
              <a:rPr lang="en-US" b="1" dirty="0" smtClean="0"/>
              <a:t>Sh2-190</a:t>
            </a:r>
            <a:r>
              <a:rPr lang="en-US" dirty="0" smtClean="0"/>
              <a:t>, lies some 7500 </a:t>
            </a:r>
            <a:r>
              <a:rPr lang="en-US" dirty="0" smtClean="0">
                <a:hlinkClick r:id="rId3" tooltip="Light years"/>
              </a:rPr>
              <a:t>light years</a:t>
            </a:r>
            <a:r>
              <a:rPr lang="en-US" dirty="0" smtClean="0"/>
              <a:t> away from </a:t>
            </a:r>
            <a:r>
              <a:rPr lang="en-US" dirty="0" smtClean="0">
                <a:hlinkClick r:id="rId4" tooltip="Earth"/>
              </a:rPr>
              <a:t>Earth</a:t>
            </a:r>
            <a:r>
              <a:rPr lang="en-US" dirty="0" smtClean="0"/>
              <a:t> and is located in the </a:t>
            </a:r>
            <a:r>
              <a:rPr lang="en-US" dirty="0" smtClean="0">
                <a:hlinkClick r:id="rId5" tooltip="Perseus Arm"/>
              </a:rPr>
              <a:t>Perseus Arm</a:t>
            </a:r>
            <a:r>
              <a:rPr lang="en-US" dirty="0" smtClean="0"/>
              <a:t> of the </a:t>
            </a:r>
            <a:r>
              <a:rPr lang="en-US" dirty="0" smtClean="0">
                <a:hlinkClick r:id="rId6" tooltip="Milky Way"/>
              </a:rPr>
              <a:t>Galaxy</a:t>
            </a:r>
            <a:r>
              <a:rPr lang="en-US" dirty="0" smtClean="0"/>
              <a:t> in the constellation </a:t>
            </a:r>
            <a:r>
              <a:rPr lang="en-US" dirty="0" smtClean="0">
                <a:hlinkClick r:id="rId7" tooltip="Cassiopeia (constellation)"/>
              </a:rPr>
              <a:t>Cassiopeia</a:t>
            </a:r>
            <a:r>
              <a:rPr lang="en-US" dirty="0" smtClean="0"/>
              <a:t>. This is an </a:t>
            </a:r>
            <a:r>
              <a:rPr lang="en-US" dirty="0" smtClean="0">
                <a:hlinkClick r:id="rId8" tooltip="Emission nebula"/>
              </a:rPr>
              <a:t>emission nebula</a:t>
            </a:r>
            <a:r>
              <a:rPr lang="en-US" dirty="0" smtClean="0"/>
              <a:t> showing glowing gas and darker dust lanes. The nebula is formed by </a:t>
            </a:r>
            <a:r>
              <a:rPr lang="en-US" dirty="0" smtClean="0">
                <a:hlinkClick r:id="rId9" tooltip="Plasma (physics)"/>
              </a:rPr>
              <a:t>plasma</a:t>
            </a:r>
            <a:r>
              <a:rPr lang="en-US" dirty="0" smtClean="0"/>
              <a:t> of ionized </a:t>
            </a:r>
            <a:r>
              <a:rPr lang="en-US" dirty="0" smtClean="0">
                <a:hlinkClick r:id="rId10" tooltip="Hydrogen"/>
              </a:rPr>
              <a:t>hydrogen</a:t>
            </a:r>
            <a:r>
              <a:rPr lang="en-US" dirty="0" smtClean="0"/>
              <a:t> and free </a:t>
            </a:r>
            <a:r>
              <a:rPr lang="en-US" dirty="0" smtClean="0">
                <a:hlinkClick r:id="rId11" tooltip="Electrons"/>
              </a:rPr>
              <a:t>electrons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very brightest part of this nebula (the knot at the right) is separately classified as </a:t>
            </a:r>
            <a:r>
              <a:rPr lang="en-US" dirty="0" smtClean="0">
                <a:hlinkClick r:id="rId12" tooltip="NGC 896 (page does not exist)"/>
              </a:rPr>
              <a:t>NGC 896</a:t>
            </a:r>
            <a:r>
              <a:rPr lang="en-US" dirty="0" smtClean="0"/>
              <a:t>, because it was the first part of this nebula to be discovered.</a:t>
            </a:r>
          </a:p>
          <a:p>
            <a:r>
              <a:rPr lang="en-US" dirty="0" smtClean="0"/>
              <a:t>The nebula's intense </a:t>
            </a:r>
            <a:r>
              <a:rPr lang="en-US" dirty="0" smtClean="0">
                <a:hlinkClick r:id="rId13" tooltip="Red"/>
              </a:rPr>
              <a:t>red</a:t>
            </a:r>
            <a:r>
              <a:rPr lang="en-US" dirty="0" smtClean="0"/>
              <a:t> output and its configuration are driven by the radiation emanating from a small group of stars near the nebula's center. This </a:t>
            </a:r>
            <a:r>
              <a:rPr lang="en-US" dirty="0" smtClean="0">
                <a:hlinkClick r:id="rId14" tooltip="Open cluster"/>
              </a:rPr>
              <a:t>open cluster</a:t>
            </a:r>
            <a:r>
              <a:rPr lang="en-US" dirty="0" smtClean="0"/>
              <a:t> of stars known as </a:t>
            </a:r>
            <a:r>
              <a:rPr lang="en-US" dirty="0" smtClean="0">
                <a:hlinkClick r:id="rId15" tooltip="Melotte 15 (page does not exist)"/>
              </a:rPr>
              <a:t>Melotte 15</a:t>
            </a:r>
            <a:r>
              <a:rPr lang="en-US" dirty="0" smtClean="0"/>
              <a:t> contains a few bright stars nearly 50 times the mass of our Sun, and many more dim stars that are only a fraction of our Sun's mass. The cluster used to contain a </a:t>
            </a:r>
            <a:r>
              <a:rPr lang="en-US" dirty="0" err="1" smtClean="0"/>
              <a:t>microquasar</a:t>
            </a:r>
            <a:r>
              <a:rPr lang="en-US" dirty="0" smtClean="0"/>
              <a:t> that was expelled millions of years ago.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C05B-AC51-E542-869D-1DBE2B667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6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Heart_Nebula</a:t>
            </a:r>
            <a:r>
              <a:rPr lang="en-US" dirty="0" smtClean="0"/>
              <a:t> The Heart and Soul nebulae are seen in this </a:t>
            </a:r>
            <a:r>
              <a:rPr lang="en-US" dirty="0" smtClean="0">
                <a:hlinkClick r:id="rId3" tooltip="Infrared"/>
              </a:rPr>
              <a:t>infrared</a:t>
            </a:r>
            <a:r>
              <a:rPr lang="en-US" dirty="0" smtClean="0"/>
              <a:t> </a:t>
            </a:r>
            <a:r>
              <a:rPr lang="en-US" dirty="0" smtClean="0">
                <a:hlinkClick r:id="rId4" tooltip="Mosaic"/>
              </a:rPr>
              <a:t>mosaic</a:t>
            </a:r>
            <a:r>
              <a:rPr lang="en-US" dirty="0" smtClean="0"/>
              <a:t> from </a:t>
            </a:r>
            <a:r>
              <a:rPr lang="en-US" dirty="0" smtClean="0">
                <a:hlinkClick r:id="rId5" tooltip="NASA"/>
              </a:rPr>
              <a:t>NASA's</a:t>
            </a:r>
            <a:r>
              <a:rPr lang="en-US" dirty="0" smtClean="0"/>
              <a:t> </a:t>
            </a:r>
            <a:r>
              <a:rPr lang="en-US" dirty="0" smtClean="0">
                <a:hlinkClick r:id="rId6" tooltip="Wide-field Infrared Survey Explorer"/>
              </a:rPr>
              <a:t>WISE</a:t>
            </a:r>
            <a:r>
              <a:rPr lang="en-US" dirty="0" smtClean="0"/>
              <a:t> telescope.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C05B-AC51-E542-869D-1DBE2B667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Heart_Nebula</a:t>
            </a:r>
            <a:endParaRPr lang="en-US" dirty="0" smtClean="0"/>
          </a:p>
          <a:p>
            <a:r>
              <a:rPr lang="en-US" dirty="0" smtClean="0"/>
              <a:t>Open Cluster </a:t>
            </a:r>
            <a:r>
              <a:rPr lang="en-US" b="1" dirty="0" err="1" smtClean="0"/>
              <a:t>Melotte</a:t>
            </a:r>
            <a:r>
              <a:rPr lang="en-US" b="1" dirty="0" smtClean="0"/>
              <a:t> 15</a:t>
            </a:r>
            <a:r>
              <a:rPr lang="en-US" dirty="0" smtClean="0"/>
              <a:t> at the core of IC 1805.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</a:t>
            </a:r>
            <a:r>
              <a:rPr lang="en-US" dirty="0" smtClean="0">
                <a:hlinkClick r:id="rId3" tooltip="Open cluster"/>
              </a:rPr>
              <a:t>open cluster</a:t>
            </a:r>
            <a:r>
              <a:rPr lang="en-US" dirty="0" smtClean="0"/>
              <a:t> of stars known as </a:t>
            </a:r>
            <a:r>
              <a:rPr lang="en-US" dirty="0" smtClean="0">
                <a:hlinkClick r:id="rId4" tooltip="Melotte 15 (page does not exist)"/>
              </a:rPr>
              <a:t>Melotte 15</a:t>
            </a:r>
            <a:r>
              <a:rPr lang="en-US" dirty="0" smtClean="0"/>
              <a:t> contains a few bright stars nearly 50 times the mass of our Sun, and many more dim stars that are only a fraction of our Sun's mass. The cluster used to contain a </a:t>
            </a:r>
            <a:r>
              <a:rPr lang="en-US" dirty="0" err="1" smtClean="0"/>
              <a:t>microquasar</a:t>
            </a:r>
            <a:r>
              <a:rPr lang="en-US" dirty="0" smtClean="0"/>
              <a:t> that was expelled millions of years ago.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C05B-AC51-E542-869D-1DBE2B667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smtClean="0"/>
              <a:t>Perseus_Arm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Perseus Arm</a:t>
            </a:r>
            <a:r>
              <a:rPr lang="en-US" dirty="0" smtClean="0"/>
              <a:t> is one of two major </a:t>
            </a:r>
            <a:r>
              <a:rPr lang="en-US" dirty="0" smtClean="0">
                <a:hlinkClick r:id="rId3" tooltip="Spiral arm"/>
              </a:rPr>
              <a:t>spiral arms</a:t>
            </a:r>
            <a:r>
              <a:rPr lang="en-US" dirty="0" smtClean="0"/>
              <a:t> of the </a:t>
            </a:r>
            <a:r>
              <a:rPr lang="en-US" dirty="0" smtClean="0">
                <a:hlinkClick r:id="rId4" tooltip="Milky Way"/>
              </a:rPr>
              <a:t>Milky Way</a:t>
            </a:r>
            <a:r>
              <a:rPr lang="en-US" dirty="0" smtClean="0"/>
              <a:t> galaxy. The second major arm is called </a:t>
            </a:r>
            <a:r>
              <a:rPr lang="en-US" dirty="0" smtClean="0">
                <a:hlinkClick r:id="rId5" tooltip="Scutum–Centaurus Arm"/>
              </a:rPr>
              <a:t>Scutum–Centaurus Arm</a:t>
            </a:r>
            <a:r>
              <a:rPr lang="en-US" dirty="0" smtClean="0"/>
              <a:t>. Perseus Arm begins from the distal end of the long </a:t>
            </a:r>
            <a:r>
              <a:rPr lang="en-US" dirty="0" smtClean="0">
                <a:hlinkClick r:id="rId4" tooltip="Milky Way"/>
              </a:rPr>
              <a:t>Milky Way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6"/>
              </a:rPr>
              <a:t>[1]</a:t>
            </a:r>
            <a:endParaRPr lang="en-US" dirty="0" smtClean="0"/>
          </a:p>
          <a:p>
            <a:r>
              <a:rPr lang="en-US" dirty="0" smtClean="0"/>
              <a:t>The Milky Way is a </a:t>
            </a:r>
            <a:r>
              <a:rPr lang="en-US" dirty="0" smtClean="0">
                <a:hlinkClick r:id="rId7" tooltip="Barred spiral galaxy"/>
              </a:rPr>
              <a:t>barred spiral galaxy</a:t>
            </a:r>
            <a:r>
              <a:rPr lang="en-US" dirty="0" smtClean="0"/>
              <a:t> with two major arms and a number of minor arms or spurs.</a:t>
            </a:r>
            <a:r>
              <a:rPr lang="en-US" baseline="30000" dirty="0" smtClean="0">
                <a:hlinkClick r:id="rId6"/>
              </a:rPr>
              <a:t>[1]</a:t>
            </a:r>
            <a:r>
              <a:rPr lang="en-US" dirty="0" smtClean="0"/>
              <a:t> The Perseus Spiral Arm, with a radius of approximately 10,700 </a:t>
            </a:r>
            <a:r>
              <a:rPr lang="en-US" dirty="0" smtClean="0">
                <a:hlinkClick r:id="rId8" tooltip="Parsecs"/>
              </a:rPr>
              <a:t>parsecs</a:t>
            </a:r>
            <a:r>
              <a:rPr lang="en-US" dirty="0" smtClean="0"/>
              <a:t>, is located between the minor </a:t>
            </a:r>
            <a:r>
              <a:rPr lang="en-US" dirty="0" smtClean="0">
                <a:hlinkClick r:id="rId9" tooltip="Cygnus Arm"/>
              </a:rPr>
              <a:t>Cygnus</a:t>
            </a:r>
            <a:r>
              <a:rPr lang="en-US" dirty="0" smtClean="0"/>
              <a:t> and </a:t>
            </a:r>
            <a:r>
              <a:rPr lang="en-US" dirty="0" smtClean="0">
                <a:hlinkClick r:id="rId10" tooltip="Carina–Sagittarius Arm"/>
              </a:rPr>
              <a:t>Carina–Sagittarius Arms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6"/>
              </a:rPr>
              <a:t>[1]</a:t>
            </a:r>
            <a:r>
              <a:rPr lang="en-US" dirty="0" smtClean="0"/>
              <a:t> It is named after its proximity to the constellation </a:t>
            </a:r>
            <a:r>
              <a:rPr lang="en-US" dirty="0" smtClean="0">
                <a:hlinkClick r:id="rId11" tooltip="Perseus (constellation)"/>
              </a:rPr>
              <a:t>Perseus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speculation that the local spur known as the </a:t>
            </a:r>
            <a:r>
              <a:rPr lang="en-US" dirty="0" smtClean="0">
                <a:hlinkClick r:id="rId12" tooltip="Orion–Cygnus Arm"/>
              </a:rPr>
              <a:t>Orion–Cygnus Arm</a:t>
            </a:r>
            <a:r>
              <a:rPr lang="en-US" dirty="0" smtClean="0"/>
              <a:t>, which includes the </a:t>
            </a:r>
            <a:r>
              <a:rPr lang="en-US" dirty="0" smtClean="0">
                <a:hlinkClick r:id="rId13" tooltip="Solar system"/>
              </a:rPr>
              <a:t>solar system</a:t>
            </a:r>
            <a:r>
              <a:rPr lang="en-US" dirty="0" smtClean="0"/>
              <a:t> and </a:t>
            </a:r>
            <a:r>
              <a:rPr lang="en-US" dirty="0" smtClean="0">
                <a:hlinkClick r:id="rId14" tooltip="Earth"/>
              </a:rPr>
              <a:t>Earth</a:t>
            </a:r>
            <a:r>
              <a:rPr lang="en-US" dirty="0" smtClean="0"/>
              <a:t> and is located inside of Perseus Arm,</a:t>
            </a:r>
            <a:r>
              <a:rPr lang="en-US" baseline="30000" dirty="0" smtClean="0">
                <a:hlinkClick r:id="rId6"/>
              </a:rPr>
              <a:t>[1]</a:t>
            </a:r>
            <a:r>
              <a:rPr lang="en-US" dirty="0" smtClean="0"/>
              <a:t> is a branch of it, but this is unconfirmed.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C05B-AC51-E542-869D-1DBE2B667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en.wikipedia.org/wiki/Cassiopeia_(constellation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frared" TargetMode="External"/><Relationship Id="rId4" Type="http://schemas.openxmlformats.org/officeDocument/2006/relationships/hyperlink" Target="http://en.wikipedia.org/wiki/Mosaic" TargetMode="External"/><Relationship Id="rId5" Type="http://schemas.openxmlformats.org/officeDocument/2006/relationships/hyperlink" Target="http://en.wikipedia.org/wiki/NASA" TargetMode="External"/><Relationship Id="rId6" Type="http://schemas.openxmlformats.org/officeDocument/2006/relationships/hyperlink" Target="http://en.wikipedia.org/wiki/Wide-field_Infrared_Survey_Explorer" TargetMode="Externa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076"/>
            <a:ext cx="7772400" cy="2513844"/>
          </a:xfrm>
        </p:spPr>
        <p:txBody>
          <a:bodyPr/>
          <a:lstStyle/>
          <a:p>
            <a:r>
              <a:rPr lang="en-US" dirty="0" smtClean="0"/>
              <a:t>Heart and Soul Nebulae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1592"/>
            <a:ext cx="6400800" cy="3047208"/>
          </a:xfrm>
        </p:spPr>
        <p:txBody>
          <a:bodyPr/>
          <a:lstStyle/>
          <a:p>
            <a:r>
              <a:rPr lang="en-US" dirty="0" smtClean="0"/>
              <a:t>IC1805 &amp; IC1845</a:t>
            </a:r>
          </a:p>
          <a:p>
            <a:r>
              <a:rPr lang="en-US" dirty="0" smtClean="0"/>
              <a:t>Both in </a:t>
            </a:r>
            <a:r>
              <a:rPr lang="en-US" dirty="0"/>
              <a:t>constellation </a:t>
            </a:r>
            <a:r>
              <a:rPr lang="en-US" dirty="0" smtClean="0">
                <a:hlinkClick r:id="rId3" tooltip="Cassiopeia (constellation)"/>
              </a:rPr>
              <a:t>Cassiopeia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Nebula</a:t>
            </a:r>
            <a:r>
              <a:rPr lang="tr-TR" dirty="0"/>
              <a:t>, IC 1805, Sh2-190</a:t>
            </a:r>
            <a:endParaRPr lang="en-US" dirty="0"/>
          </a:p>
        </p:txBody>
      </p:sp>
      <p:pic>
        <p:nvPicPr>
          <p:cNvPr id="4" name="Content Placeholder 3" descr="Heart_Nebula_IC_1805_NGC_89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 b="8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208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Heart and Soul nebulae are seen in this </a:t>
            </a:r>
            <a:r>
              <a:rPr lang="en-US" sz="3200" dirty="0">
                <a:hlinkClick r:id="rId3" tooltip="Infrared"/>
              </a:rPr>
              <a:t>infrared</a:t>
            </a:r>
            <a:r>
              <a:rPr lang="en-US" sz="3200" dirty="0"/>
              <a:t> </a:t>
            </a:r>
            <a:r>
              <a:rPr lang="en-US" sz="3200" dirty="0">
                <a:hlinkClick r:id="rId4" tooltip="Mosaic"/>
              </a:rPr>
              <a:t>mosaic</a:t>
            </a:r>
            <a:r>
              <a:rPr lang="en-US" sz="3200" dirty="0"/>
              <a:t> from </a:t>
            </a:r>
            <a:r>
              <a:rPr lang="en-US" sz="3200" dirty="0">
                <a:hlinkClick r:id="rId5" tooltip="NASA"/>
              </a:rPr>
              <a:t>NASA's</a:t>
            </a:r>
            <a:r>
              <a:rPr lang="en-US" sz="3200" dirty="0"/>
              <a:t> </a:t>
            </a:r>
            <a:r>
              <a:rPr lang="en-US" sz="3200" dirty="0">
                <a:hlinkClick r:id="rId6" tooltip="Wide-field Infrared Survey Explorer"/>
              </a:rPr>
              <a:t>WISE</a:t>
            </a:r>
            <a:r>
              <a:rPr lang="en-US" sz="3200" dirty="0"/>
              <a:t> telescope.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 descr="Heart_and_Soul_nebulae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b="11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173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Cluster </a:t>
            </a:r>
            <a:r>
              <a:rPr lang="en-US" b="1" dirty="0" err="1"/>
              <a:t>Melotte</a:t>
            </a:r>
            <a:r>
              <a:rPr lang="en-US" b="1" dirty="0"/>
              <a:t> 15</a:t>
            </a:r>
            <a:r>
              <a:rPr lang="en-US" dirty="0"/>
              <a:t> at the core of IC 1805.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Melotte15HunterWils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420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Diagram of Our Galaxy,</a:t>
            </a:r>
            <a:br>
              <a:rPr lang="en-US" dirty="0" smtClean="0"/>
            </a:br>
            <a:r>
              <a:rPr lang="en-US" dirty="0" smtClean="0"/>
              <a:t>the Milky Way </a:t>
            </a:r>
            <a:endParaRPr lang="en-US" dirty="0"/>
          </a:p>
        </p:txBody>
      </p:sp>
      <p:pic>
        <p:nvPicPr>
          <p:cNvPr id="4" name="Content Placeholder 3" descr="2000px-Milky_Way_Arms_ssc2008-10.svg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69" r="-31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8740536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76</TotalTime>
  <Words>497</Words>
  <Application>Microsoft Macintosh PowerPoint</Application>
  <PresentationFormat>On-screen Show (4:3)</PresentationFormat>
  <Paragraphs>23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 Black </vt:lpstr>
      <vt:lpstr>Heart and Soul Nebulae</vt:lpstr>
      <vt:lpstr>_x0016_Heart Nebula, IC 1805, Sh2-190</vt:lpstr>
      <vt:lpstr>The Heart and Soul nebulae are seen in this infrared mosaic from NASA's WISE telescope. </vt:lpstr>
      <vt:lpstr>Open Cluster Melotte 15 at the core of IC 1805. </vt:lpstr>
      <vt:lpstr>Diagram of Our Galaxy, the Milky Way </vt:lpstr>
    </vt:vector>
  </TitlesOfParts>
  <Company>Montgomery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and Soul Nebulae</dc:title>
  <dc:creator>Montgomery College</dc:creator>
  <cp:lastModifiedBy>Montgomery College</cp:lastModifiedBy>
  <cp:revision>8</cp:revision>
  <dcterms:created xsi:type="dcterms:W3CDTF">2012-05-05T12:48:32Z</dcterms:created>
  <dcterms:modified xsi:type="dcterms:W3CDTF">2012-05-05T14:05:04Z</dcterms:modified>
</cp:coreProperties>
</file>